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5" r:id="rId5"/>
    <p:sldId id="292" r:id="rId6"/>
    <p:sldId id="293" r:id="rId7"/>
    <p:sldId id="294" r:id="rId8"/>
    <p:sldId id="295" r:id="rId9"/>
    <p:sldId id="317" r:id="rId10"/>
    <p:sldId id="304" r:id="rId11"/>
    <p:sldId id="305" r:id="rId12"/>
    <p:sldId id="307" r:id="rId13"/>
    <p:sldId id="309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83759" autoAdjust="0"/>
  </p:normalViewPr>
  <p:slideViewPr>
    <p:cSldViewPr snapToGrid="0">
      <p:cViewPr varScale="1">
        <p:scale>
          <a:sx n="70" d="100"/>
          <a:sy n="70" d="100"/>
        </p:scale>
        <p:origin x="12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A1558-E67B-4097-A843-F26BA5ECB414}" type="doc">
      <dgm:prSet loTypeId="urn:microsoft.com/office/officeart/2005/8/layout/radial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04FB080-7AB9-47D8-8A85-0DA9EAD5A8EC}">
      <dgm:prSet phldrT="[Text]" custT="1"/>
      <dgm:spPr>
        <a:ln w="28575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/>
            <a:t>RCCADS</a:t>
          </a:r>
          <a:endParaRPr lang="en-US" sz="3200" dirty="0"/>
        </a:p>
      </dgm:t>
    </dgm:pt>
    <dgm:pt modelId="{396E45FE-3AD1-49A0-A240-5133390CD000}" type="parTrans" cxnId="{F79B6A6F-2F83-4D9E-9B11-7BB486D147B0}">
      <dgm:prSet/>
      <dgm:spPr/>
      <dgm:t>
        <a:bodyPr/>
        <a:lstStyle/>
        <a:p>
          <a:endParaRPr lang="en-US"/>
        </a:p>
      </dgm:t>
    </dgm:pt>
    <dgm:pt modelId="{924C7B5A-5D11-4E45-A528-8EB1155573D5}" type="sibTrans" cxnId="{F79B6A6F-2F83-4D9E-9B11-7BB486D147B0}">
      <dgm:prSet/>
      <dgm:spPr/>
      <dgm:t>
        <a:bodyPr/>
        <a:lstStyle/>
        <a:p>
          <a:endParaRPr lang="en-US"/>
        </a:p>
      </dgm:t>
    </dgm:pt>
    <dgm:pt modelId="{502CA50C-DB1B-4ACA-B527-D7505250A029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/>
            <a:t>Academia</a:t>
          </a:r>
        </a:p>
      </dgm:t>
    </dgm:pt>
    <dgm:pt modelId="{FE20F2F9-7302-4156-BFB1-BFF4EBA6D025}" type="parTrans" cxnId="{BBDB2CE5-F9C8-4131-94BA-2C761DA53046}">
      <dgm:prSet/>
      <dgm:spPr/>
      <dgm:t>
        <a:bodyPr/>
        <a:lstStyle/>
        <a:p>
          <a:endParaRPr lang="en-US"/>
        </a:p>
      </dgm:t>
    </dgm:pt>
    <dgm:pt modelId="{C3C29B3C-C917-40D1-94C2-447713072BE6}" type="sibTrans" cxnId="{BBDB2CE5-F9C8-4131-94BA-2C761DA53046}">
      <dgm:prSet/>
      <dgm:spPr/>
      <dgm:t>
        <a:bodyPr/>
        <a:lstStyle/>
        <a:p>
          <a:endParaRPr lang="en-US"/>
        </a:p>
      </dgm:t>
    </dgm:pt>
    <dgm:pt modelId="{910892A3-61A5-40E4-BD94-BBD70593813D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/>
            <a:t>NGOs</a:t>
          </a:r>
        </a:p>
      </dgm:t>
    </dgm:pt>
    <dgm:pt modelId="{24F70E83-AE15-4F4F-ABB9-E618B996D436}" type="parTrans" cxnId="{2AED0234-34FF-48BD-9447-B09257A4A852}">
      <dgm:prSet/>
      <dgm:spPr/>
      <dgm:t>
        <a:bodyPr/>
        <a:lstStyle/>
        <a:p>
          <a:endParaRPr lang="en-US"/>
        </a:p>
      </dgm:t>
    </dgm:pt>
    <dgm:pt modelId="{844F9006-4FF4-446A-8928-CE643948AE13}" type="sibTrans" cxnId="{2AED0234-34FF-48BD-9447-B09257A4A852}">
      <dgm:prSet/>
      <dgm:spPr/>
      <dgm:t>
        <a:bodyPr/>
        <a:lstStyle/>
        <a:p>
          <a:endParaRPr lang="en-US"/>
        </a:p>
      </dgm:t>
    </dgm:pt>
    <dgm:pt modelId="{E3D3A5A0-2A5E-4A49-8732-F6928453B05F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/>
            <a:t>Gov’t</a:t>
          </a:r>
        </a:p>
      </dgm:t>
    </dgm:pt>
    <dgm:pt modelId="{19067612-4B3E-45B6-B33C-44FED22535E1}" type="parTrans" cxnId="{B8C0A04A-D2F3-4FCD-A76F-41C50E0DC098}">
      <dgm:prSet/>
      <dgm:spPr/>
      <dgm:t>
        <a:bodyPr/>
        <a:lstStyle/>
        <a:p>
          <a:endParaRPr lang="en-US"/>
        </a:p>
      </dgm:t>
    </dgm:pt>
    <dgm:pt modelId="{FC4F46DF-F708-4BA0-A013-D15D74E1AAFE}" type="sibTrans" cxnId="{B8C0A04A-D2F3-4FCD-A76F-41C50E0DC098}">
      <dgm:prSet/>
      <dgm:spPr/>
      <dgm:t>
        <a:bodyPr/>
        <a:lstStyle/>
        <a:p>
          <a:endParaRPr lang="en-US"/>
        </a:p>
      </dgm:t>
    </dgm:pt>
    <dgm:pt modelId="{142A00BA-0611-4C5A-868F-6326EA24451E}">
      <dgm:prSet phldrT="[Text]" custT="1"/>
      <dgm:spPr>
        <a:ln w="28575">
          <a:solidFill>
            <a:schemeClr val="accent2"/>
          </a:solidFill>
        </a:ln>
      </dgm:spPr>
      <dgm:t>
        <a:bodyPr/>
        <a:lstStyle/>
        <a:p>
          <a:r>
            <a:rPr lang="en-US" sz="1900" dirty="0"/>
            <a:t>Industry</a:t>
          </a:r>
        </a:p>
      </dgm:t>
    </dgm:pt>
    <dgm:pt modelId="{3FC04367-AFB7-4634-9EC9-8F40C1E1DC64}" type="parTrans" cxnId="{BED7E015-D6A4-4061-B907-ED411A4BB222}">
      <dgm:prSet/>
      <dgm:spPr/>
      <dgm:t>
        <a:bodyPr/>
        <a:lstStyle/>
        <a:p>
          <a:endParaRPr lang="en-US"/>
        </a:p>
      </dgm:t>
    </dgm:pt>
    <dgm:pt modelId="{12080557-DEFE-48A8-B581-33EF21E92BD8}" type="sibTrans" cxnId="{BED7E015-D6A4-4061-B907-ED411A4BB222}">
      <dgm:prSet/>
      <dgm:spPr/>
      <dgm:t>
        <a:bodyPr/>
        <a:lstStyle/>
        <a:p>
          <a:endParaRPr lang="en-US"/>
        </a:p>
      </dgm:t>
    </dgm:pt>
    <dgm:pt modelId="{EACA1EC1-6B5E-4779-940B-D5DD99412A76}" type="pres">
      <dgm:prSet presAssocID="{6F6A1558-E67B-4097-A843-F26BA5ECB414}" presName="composite" presStyleCnt="0">
        <dgm:presLayoutVars>
          <dgm:chMax val="1"/>
          <dgm:dir/>
          <dgm:resizeHandles val="exact"/>
        </dgm:presLayoutVars>
      </dgm:prSet>
      <dgm:spPr/>
    </dgm:pt>
    <dgm:pt modelId="{6E338215-19F9-40DF-959F-AD65A9685581}" type="pres">
      <dgm:prSet presAssocID="{6F6A1558-E67B-4097-A843-F26BA5ECB414}" presName="radial" presStyleCnt="0">
        <dgm:presLayoutVars>
          <dgm:animLvl val="ctr"/>
        </dgm:presLayoutVars>
      </dgm:prSet>
      <dgm:spPr/>
    </dgm:pt>
    <dgm:pt modelId="{E88812FE-9D21-40DE-AE57-7FE9C4F889D0}" type="pres">
      <dgm:prSet presAssocID="{E04FB080-7AB9-47D8-8A85-0DA9EAD5A8EC}" presName="centerShape" presStyleLbl="vennNode1" presStyleIdx="0" presStyleCnt="5"/>
      <dgm:spPr/>
    </dgm:pt>
    <dgm:pt modelId="{6C6F4D7F-B892-4C64-A708-F560722FBF8C}" type="pres">
      <dgm:prSet presAssocID="{142A00BA-0611-4C5A-868F-6326EA24451E}" presName="node" presStyleLbl="vennNode1" presStyleIdx="1" presStyleCnt="5" custScaleX="147437" custScaleY="147437" custRadScaleRad="103133">
        <dgm:presLayoutVars>
          <dgm:bulletEnabled val="1"/>
        </dgm:presLayoutVars>
      </dgm:prSet>
      <dgm:spPr/>
    </dgm:pt>
    <dgm:pt modelId="{320D0992-A6F9-4AF1-B0C5-27F868D89083}" type="pres">
      <dgm:prSet presAssocID="{502CA50C-DB1B-4ACA-B527-D7505250A029}" presName="node" presStyleLbl="vennNode1" presStyleIdx="2" presStyleCnt="5" custScaleX="147437" custScaleY="147437">
        <dgm:presLayoutVars>
          <dgm:bulletEnabled val="1"/>
        </dgm:presLayoutVars>
      </dgm:prSet>
      <dgm:spPr/>
    </dgm:pt>
    <dgm:pt modelId="{68805C9C-171B-4CF8-B530-BDD9D33700DC}" type="pres">
      <dgm:prSet presAssocID="{910892A3-61A5-40E4-BD94-BBD70593813D}" presName="node" presStyleLbl="vennNode1" presStyleIdx="3" presStyleCnt="5" custScaleX="147437" custScaleY="147437">
        <dgm:presLayoutVars>
          <dgm:bulletEnabled val="1"/>
        </dgm:presLayoutVars>
      </dgm:prSet>
      <dgm:spPr/>
    </dgm:pt>
    <dgm:pt modelId="{EB1BA982-6AAE-4503-A8FD-0DDD01048D80}" type="pres">
      <dgm:prSet presAssocID="{E3D3A5A0-2A5E-4A49-8732-F6928453B05F}" presName="node" presStyleLbl="vennNode1" presStyleIdx="4" presStyleCnt="5" custScaleX="147437" custScaleY="147437">
        <dgm:presLayoutVars>
          <dgm:bulletEnabled val="1"/>
        </dgm:presLayoutVars>
      </dgm:prSet>
      <dgm:spPr/>
    </dgm:pt>
  </dgm:ptLst>
  <dgm:cxnLst>
    <dgm:cxn modelId="{D8EBA014-ECD3-4D56-A2CF-80BA03CFAC73}" type="presOf" srcId="{E3D3A5A0-2A5E-4A49-8732-F6928453B05F}" destId="{EB1BA982-6AAE-4503-A8FD-0DDD01048D80}" srcOrd="0" destOrd="0" presId="urn:microsoft.com/office/officeart/2005/8/layout/radial3"/>
    <dgm:cxn modelId="{BED7E015-D6A4-4061-B907-ED411A4BB222}" srcId="{E04FB080-7AB9-47D8-8A85-0DA9EAD5A8EC}" destId="{142A00BA-0611-4C5A-868F-6326EA24451E}" srcOrd="0" destOrd="0" parTransId="{3FC04367-AFB7-4634-9EC9-8F40C1E1DC64}" sibTransId="{12080557-DEFE-48A8-B581-33EF21E92BD8}"/>
    <dgm:cxn modelId="{CB9F7919-4831-4662-9605-5BCF6D154007}" type="presOf" srcId="{142A00BA-0611-4C5A-868F-6326EA24451E}" destId="{6C6F4D7F-B892-4C64-A708-F560722FBF8C}" srcOrd="0" destOrd="0" presId="urn:microsoft.com/office/officeart/2005/8/layout/radial3"/>
    <dgm:cxn modelId="{2AED0234-34FF-48BD-9447-B09257A4A852}" srcId="{E04FB080-7AB9-47D8-8A85-0DA9EAD5A8EC}" destId="{910892A3-61A5-40E4-BD94-BBD70593813D}" srcOrd="2" destOrd="0" parTransId="{24F70E83-AE15-4F4F-ABB9-E618B996D436}" sibTransId="{844F9006-4FF4-446A-8928-CE643948AE13}"/>
    <dgm:cxn modelId="{439FD85E-248D-4192-B444-CA59E281024B}" type="presOf" srcId="{910892A3-61A5-40E4-BD94-BBD70593813D}" destId="{68805C9C-171B-4CF8-B530-BDD9D33700DC}" srcOrd="0" destOrd="0" presId="urn:microsoft.com/office/officeart/2005/8/layout/radial3"/>
    <dgm:cxn modelId="{B8C0A04A-D2F3-4FCD-A76F-41C50E0DC098}" srcId="{E04FB080-7AB9-47D8-8A85-0DA9EAD5A8EC}" destId="{E3D3A5A0-2A5E-4A49-8732-F6928453B05F}" srcOrd="3" destOrd="0" parTransId="{19067612-4B3E-45B6-B33C-44FED22535E1}" sibTransId="{FC4F46DF-F708-4BA0-A013-D15D74E1AAFE}"/>
    <dgm:cxn modelId="{F79B6A6F-2F83-4D9E-9B11-7BB486D147B0}" srcId="{6F6A1558-E67B-4097-A843-F26BA5ECB414}" destId="{E04FB080-7AB9-47D8-8A85-0DA9EAD5A8EC}" srcOrd="0" destOrd="0" parTransId="{396E45FE-3AD1-49A0-A240-5133390CD000}" sibTransId="{924C7B5A-5D11-4E45-A528-8EB1155573D5}"/>
    <dgm:cxn modelId="{022F2BB8-7D6D-4F9E-9742-46916DF883BE}" type="presOf" srcId="{6F6A1558-E67B-4097-A843-F26BA5ECB414}" destId="{EACA1EC1-6B5E-4779-940B-D5DD99412A76}" srcOrd="0" destOrd="0" presId="urn:microsoft.com/office/officeart/2005/8/layout/radial3"/>
    <dgm:cxn modelId="{320E35C3-6B45-4084-A8D1-B22E285F4DFC}" type="presOf" srcId="{E04FB080-7AB9-47D8-8A85-0DA9EAD5A8EC}" destId="{E88812FE-9D21-40DE-AE57-7FE9C4F889D0}" srcOrd="0" destOrd="0" presId="urn:microsoft.com/office/officeart/2005/8/layout/radial3"/>
    <dgm:cxn modelId="{812D32C4-E318-4E47-83FB-BD78A7EE778E}" type="presOf" srcId="{502CA50C-DB1B-4ACA-B527-D7505250A029}" destId="{320D0992-A6F9-4AF1-B0C5-27F868D89083}" srcOrd="0" destOrd="0" presId="urn:microsoft.com/office/officeart/2005/8/layout/radial3"/>
    <dgm:cxn modelId="{BBDB2CE5-F9C8-4131-94BA-2C761DA53046}" srcId="{E04FB080-7AB9-47D8-8A85-0DA9EAD5A8EC}" destId="{502CA50C-DB1B-4ACA-B527-D7505250A029}" srcOrd="1" destOrd="0" parTransId="{FE20F2F9-7302-4156-BFB1-BFF4EBA6D025}" sibTransId="{C3C29B3C-C917-40D1-94C2-447713072BE6}"/>
    <dgm:cxn modelId="{2C883E26-198B-459F-B217-916D824E197B}" type="presParOf" srcId="{EACA1EC1-6B5E-4779-940B-D5DD99412A76}" destId="{6E338215-19F9-40DF-959F-AD65A9685581}" srcOrd="0" destOrd="0" presId="urn:microsoft.com/office/officeart/2005/8/layout/radial3"/>
    <dgm:cxn modelId="{2BEA250C-799E-41FF-9C9B-DCCEAB51B414}" type="presParOf" srcId="{6E338215-19F9-40DF-959F-AD65A9685581}" destId="{E88812FE-9D21-40DE-AE57-7FE9C4F889D0}" srcOrd="0" destOrd="0" presId="urn:microsoft.com/office/officeart/2005/8/layout/radial3"/>
    <dgm:cxn modelId="{54554FE2-1DEC-4D33-AF84-8C6631E908CF}" type="presParOf" srcId="{6E338215-19F9-40DF-959F-AD65A9685581}" destId="{6C6F4D7F-B892-4C64-A708-F560722FBF8C}" srcOrd="1" destOrd="0" presId="urn:microsoft.com/office/officeart/2005/8/layout/radial3"/>
    <dgm:cxn modelId="{248E3FFD-5FA6-4FAA-A8EF-37470422F38A}" type="presParOf" srcId="{6E338215-19F9-40DF-959F-AD65A9685581}" destId="{320D0992-A6F9-4AF1-B0C5-27F868D89083}" srcOrd="2" destOrd="0" presId="urn:microsoft.com/office/officeart/2005/8/layout/radial3"/>
    <dgm:cxn modelId="{A6CAEA5D-BDC6-4AFF-ABCA-9C36E82174E4}" type="presParOf" srcId="{6E338215-19F9-40DF-959F-AD65A9685581}" destId="{68805C9C-171B-4CF8-B530-BDD9D33700DC}" srcOrd="3" destOrd="0" presId="urn:microsoft.com/office/officeart/2005/8/layout/radial3"/>
    <dgm:cxn modelId="{69F14FAA-66BB-4EB8-910A-1FA0E40278AE}" type="presParOf" srcId="{6E338215-19F9-40DF-959F-AD65A9685581}" destId="{EB1BA982-6AAE-4503-A8FD-0DDD01048D80}" srcOrd="4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812FE-9D21-40DE-AE57-7FE9C4F889D0}">
      <dsp:nvSpPr>
        <dsp:cNvPr id="0" name=""/>
        <dsp:cNvSpPr/>
      </dsp:nvSpPr>
      <dsp:spPr>
        <a:xfrm>
          <a:off x="1910498" y="799217"/>
          <a:ext cx="1991034" cy="199103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RCCADS</a:t>
          </a:r>
          <a:endParaRPr lang="en-US" sz="3200" kern="1200" dirty="0"/>
        </a:p>
      </dsp:txBody>
      <dsp:txXfrm>
        <a:off x="2202078" y="1090797"/>
        <a:ext cx="1407874" cy="1407874"/>
      </dsp:txXfrm>
    </dsp:sp>
    <dsp:sp modelId="{6C6F4D7F-B892-4C64-A708-F560722FBF8C}">
      <dsp:nvSpPr>
        <dsp:cNvPr id="0" name=""/>
        <dsp:cNvSpPr/>
      </dsp:nvSpPr>
      <dsp:spPr>
        <a:xfrm>
          <a:off x="2172135" y="-235766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Industry</a:t>
          </a:r>
        </a:p>
      </dsp:txBody>
      <dsp:txXfrm>
        <a:off x="2387083" y="-20818"/>
        <a:ext cx="1037864" cy="1037864"/>
      </dsp:txXfrm>
    </dsp:sp>
    <dsp:sp modelId="{320D0992-A6F9-4AF1-B0C5-27F868D89083}">
      <dsp:nvSpPr>
        <dsp:cNvPr id="0" name=""/>
        <dsp:cNvSpPr/>
      </dsp:nvSpPr>
      <dsp:spPr>
        <a:xfrm>
          <a:off x="3468756" y="1060854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Academia</a:t>
          </a:r>
        </a:p>
      </dsp:txBody>
      <dsp:txXfrm>
        <a:off x="3683704" y="1275802"/>
        <a:ext cx="1037864" cy="1037864"/>
      </dsp:txXfrm>
    </dsp:sp>
    <dsp:sp modelId="{68805C9C-171B-4CF8-B530-BDD9D33700DC}">
      <dsp:nvSpPr>
        <dsp:cNvPr id="0" name=""/>
        <dsp:cNvSpPr/>
      </dsp:nvSpPr>
      <dsp:spPr>
        <a:xfrm>
          <a:off x="2172135" y="2357475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NGOs</a:t>
          </a:r>
        </a:p>
      </dsp:txBody>
      <dsp:txXfrm>
        <a:off x="2387083" y="2572423"/>
        <a:ext cx="1037864" cy="1037864"/>
      </dsp:txXfrm>
    </dsp:sp>
    <dsp:sp modelId="{EB1BA982-6AAE-4503-A8FD-0DDD01048D80}">
      <dsp:nvSpPr>
        <dsp:cNvPr id="0" name=""/>
        <dsp:cNvSpPr/>
      </dsp:nvSpPr>
      <dsp:spPr>
        <a:xfrm>
          <a:off x="875514" y="1060854"/>
          <a:ext cx="1467760" cy="146776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Gov’t</a:t>
          </a:r>
        </a:p>
      </dsp:txBody>
      <dsp:txXfrm>
        <a:off x="1090462" y="1275802"/>
        <a:ext cx="1037864" cy="1037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B6C1-2743-45C4-82AE-D25A8DBCEDF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7A91-D754-4BCC-8280-6BE9518C5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7A91-D754-4BCC-8280-6BE9518C5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5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37A91-D754-4BCC-8280-6BE9518C5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96643"/>
            <a:ext cx="12192000" cy="1061357"/>
            <a:chOff x="0" y="5796643"/>
            <a:chExt cx="12192000" cy="1061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96643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9634321" y="5885361"/>
              <a:ext cx="2557679" cy="8839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 flipV="1">
            <a:off x="3351279" y="-776"/>
            <a:ext cx="8840721" cy="115075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3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299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862"/>
            <a:ext cx="10515600" cy="4737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5796643"/>
            <a:ext cx="12192000" cy="1061357"/>
            <a:chOff x="0" y="5796643"/>
            <a:chExt cx="12192000" cy="10613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96643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9634321" y="5885361"/>
              <a:ext cx="2557679" cy="883920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 userDrawn="1"/>
        </p:nvSpPr>
        <p:spPr>
          <a:xfrm flipV="1">
            <a:off x="0" y="0"/>
            <a:ext cx="9757893" cy="114299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6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0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7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1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3BD4-51BB-45B2-80C0-13D8245B3B4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4F8D-ED25-46D4-84FD-828EADBC4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burtonr@trcpg.com" TargetMode="External"/><Relationship Id="rId2" Type="http://schemas.openxmlformats.org/officeDocument/2006/relationships/hyperlink" Target="mailto:fowlerm@trcpg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5345904"/>
            <a:ext cx="10474920" cy="212684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35545" y="1159923"/>
            <a:ext cx="942905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Research Consortium for Crashworthiness in Automated Driving Systems (RCCADS)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4547" y="3547523"/>
            <a:ext cx="9862874" cy="8715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Overview: Goals &amp; Structure</a:t>
            </a:r>
          </a:p>
        </p:txBody>
      </p:sp>
      <p:sp>
        <p:nvSpPr>
          <p:cNvPr id="3" name="Rectangle 2"/>
          <p:cNvSpPr/>
          <p:nvPr/>
        </p:nvSpPr>
        <p:spPr>
          <a:xfrm flipH="1" flipV="1">
            <a:off x="9862874" y="-975"/>
            <a:ext cx="2329126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282" t="4852" r="18692" b="47405"/>
          <a:stretch/>
        </p:blipFill>
        <p:spPr>
          <a:xfrm rot="16200000">
            <a:off x="7651753" y="2309731"/>
            <a:ext cx="6833937" cy="226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4547" y="5799770"/>
            <a:ext cx="9864552" cy="1074346"/>
            <a:chOff x="-461446" y="5796643"/>
            <a:chExt cx="9864552" cy="107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446" y="5809632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6845427" y="5796643"/>
              <a:ext cx="2557679" cy="88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4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For more details, please contact: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Michelle Fowler, </a:t>
            </a:r>
            <a:r>
              <a:rPr lang="en-US" dirty="0">
                <a:hlinkClick r:id="rId2"/>
              </a:rPr>
              <a:t>fowlerm@trcpg.com</a:t>
            </a:r>
            <a:r>
              <a:rPr lang="en-US" dirty="0"/>
              <a:t>  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Ron Burton, </a:t>
            </a:r>
            <a:r>
              <a:rPr lang="en-US" dirty="0">
                <a:hlinkClick r:id="rId3"/>
              </a:rPr>
              <a:t>burtonr@trcpg.com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6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V="1">
            <a:off x="0" y="5345904"/>
            <a:ext cx="10474920" cy="212684"/>
          </a:xfrm>
          <a:prstGeom prst="rect">
            <a:avLst/>
          </a:prstGeom>
          <a:solidFill>
            <a:srgbClr val="FF5700"/>
          </a:solidFill>
          <a:ln>
            <a:solidFill>
              <a:srgbClr val="FF5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235545" y="1159923"/>
            <a:ext cx="9429058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Verdana" panose="020B0604030504040204" pitchFamily="34" charset="0"/>
                <a:ea typeface="Verdana" panose="020B0604030504040204" pitchFamily="34" charset="0"/>
              </a:rPr>
              <a:t>Research Consortium for Crashworthiness in Automated Driving Systems (RCCADS)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74547" y="3547523"/>
            <a:ext cx="9862874" cy="87153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Overview: Goals &amp; Structure</a:t>
            </a:r>
          </a:p>
        </p:txBody>
      </p:sp>
      <p:sp>
        <p:nvSpPr>
          <p:cNvPr id="3" name="Rectangle 2"/>
          <p:cNvSpPr/>
          <p:nvPr/>
        </p:nvSpPr>
        <p:spPr>
          <a:xfrm flipH="1" flipV="1">
            <a:off x="9862874" y="-975"/>
            <a:ext cx="2329126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282" t="4852" r="18692" b="47405"/>
          <a:stretch/>
        </p:blipFill>
        <p:spPr>
          <a:xfrm rot="16200000">
            <a:off x="7651753" y="2309731"/>
            <a:ext cx="6833937" cy="226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74547" y="5799770"/>
            <a:ext cx="9864552" cy="1074346"/>
            <a:chOff x="-461446" y="5796643"/>
            <a:chExt cx="9864552" cy="10743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1446" y="5809632"/>
              <a:ext cx="4956337" cy="10613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77" b="28713"/>
            <a:stretch/>
          </p:blipFill>
          <p:spPr>
            <a:xfrm>
              <a:off x="6845427" y="5796643"/>
              <a:ext cx="2557679" cy="88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07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Mission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8416253"/>
              </p:ext>
            </p:extLst>
          </p:nvPr>
        </p:nvGraphicFramePr>
        <p:xfrm>
          <a:off x="6915996" y="1676344"/>
          <a:ext cx="5812032" cy="3589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3AC130-1666-4197-B1EF-6887832EAA47}"/>
              </a:ext>
            </a:extLst>
          </p:cNvPr>
          <p:cNvSpPr/>
          <p:nvPr/>
        </p:nvSpPr>
        <p:spPr>
          <a:xfrm>
            <a:off x="331076" y="1534455"/>
            <a:ext cx="7015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ea typeface="Verdana" panose="020B0604030504040204" pitchFamily="34" charset="0"/>
              </a:rPr>
              <a:t>To collaboratively develop a foundation of information that will inform interested parties who seek to develop validation methods for automated driving systems. </a:t>
            </a:r>
          </a:p>
          <a:p>
            <a:pPr algn="ctr">
              <a:defRPr/>
            </a:pPr>
            <a:endParaRPr lang="en-US" sz="2800" dirty="0"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n-US" sz="2800" dirty="0"/>
              <a:t>The mission is to be accomplished through </a:t>
            </a:r>
          </a:p>
          <a:p>
            <a:pPr algn="ctr">
              <a:defRPr/>
            </a:pPr>
            <a:r>
              <a:rPr lang="en-US" sz="2800" dirty="0"/>
              <a:t>pre-competitive research engaging industry, trade associations, NGOs, government, and academia.</a:t>
            </a:r>
          </a:p>
          <a:p>
            <a:pPr algn="ctr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470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Research Objectives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41" t="43791" r="52986" b="27919"/>
          <a:stretch/>
        </p:blipFill>
        <p:spPr>
          <a:xfrm>
            <a:off x="8396365" y="3681640"/>
            <a:ext cx="1589878" cy="16776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858" y="1191680"/>
            <a:ext cx="7608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Projection of future crash modes in which safety validation will be most needed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Create an understanding of non-standard seating and restraints to prioritize test cases for safety validation </a:t>
            </a:r>
          </a:p>
          <a:p>
            <a:r>
              <a:rPr lang="en-US" sz="2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Generate biomechanical data that can be used to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Define injury risk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Evaluate, update, &amp; develop safety validation tools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Understand what research is underway globally and identify gaps that RCCADS can fill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06" y="3769396"/>
            <a:ext cx="2103255" cy="1402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050" t="46753" r="24201" b="15747"/>
          <a:stretch/>
        </p:blipFill>
        <p:spPr>
          <a:xfrm>
            <a:off x="9191304" y="2249162"/>
            <a:ext cx="2607017" cy="11048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84125" y="3379318"/>
            <a:ext cx="3705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Automated Driving Systems 2.0: A Vision for Safety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80472" y="5190518"/>
            <a:ext cx="18745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</a:t>
            </a:r>
            <a:r>
              <a:rPr lang="en-US" sz="1200" i="1" dirty="0" err="1"/>
              <a:t>Östmann</a:t>
            </a:r>
            <a:r>
              <a:rPr lang="en-US" sz="1200" i="1" dirty="0"/>
              <a:t> et al.,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5477" t="34327" r="26064" b="51857"/>
          <a:stretch/>
        </p:blipFill>
        <p:spPr>
          <a:xfrm>
            <a:off x="7300178" y="1164173"/>
            <a:ext cx="4740442" cy="9574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708179" y="2100393"/>
            <a:ext cx="172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From</a:t>
            </a:r>
            <a:r>
              <a:rPr lang="en-US" sz="1200" i="1" dirty="0"/>
              <a:t> </a:t>
            </a:r>
            <a:r>
              <a:rPr lang="en-US" sz="1200" i="1" dirty="0" err="1"/>
              <a:t>Östling</a:t>
            </a:r>
            <a:r>
              <a:rPr lang="en-US" sz="1200" i="1" dirty="0"/>
              <a:t> et al., 2019</a:t>
            </a:r>
          </a:p>
        </p:txBody>
      </p:sp>
    </p:spTree>
    <p:extLst>
      <p:ext uri="{BB962C8B-B14F-4D97-AF65-F5344CB8AC3E}">
        <p14:creationId xmlns:p14="http://schemas.microsoft.com/office/powerpoint/2010/main" val="414590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7067" y="3083400"/>
            <a:ext cx="2838980" cy="249758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Steering Committee </a:t>
            </a:r>
          </a:p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(RCCADS Members)</a:t>
            </a:r>
          </a:p>
          <a:p>
            <a:pPr lvl="0" algn="ctr">
              <a:defRPr/>
            </a:pPr>
            <a:endParaRPr lang="en-US" sz="1000" b="1" kern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Contribute funding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Set research agenda and select projects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Review results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Voting and non-voting members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22647" y="3083400"/>
            <a:ext cx="2839889" cy="249758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lvl="0" algn="ctr">
              <a:defRPr/>
            </a:pPr>
            <a:r>
              <a:rPr lang="en-US" b="1" kern="0" dirty="0">
                <a:solidFill>
                  <a:prstClr val="black"/>
                </a:solidFill>
              </a:rPr>
              <a:t>Research and Development Institutions (R&amp;DI) – Universities, R&amp;D Firms, Testing Companies</a:t>
            </a:r>
          </a:p>
          <a:p>
            <a:pPr lvl="0" algn="ctr">
              <a:defRPr/>
            </a:pPr>
            <a:endParaRPr lang="en-US" b="1" kern="0" dirty="0">
              <a:solidFill>
                <a:prstClr val="black"/>
              </a:solidFill>
            </a:endParaRPr>
          </a:p>
          <a:p>
            <a:pPr lvl="0" algn="ctr">
              <a:defRPr/>
            </a:pPr>
            <a:endParaRPr lang="en-US" sz="1000" kern="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black"/>
                </a:solidFill>
              </a:rPr>
              <a:t>Bid on, propose, and execute projects</a:t>
            </a:r>
          </a:p>
        </p:txBody>
      </p:sp>
      <p:sp>
        <p:nvSpPr>
          <p:cNvPr id="6" name="Flowchart: Preparation 5"/>
          <p:cNvSpPr/>
          <p:nvPr/>
        </p:nvSpPr>
        <p:spPr>
          <a:xfrm>
            <a:off x="4704902" y="3473508"/>
            <a:ext cx="2558889" cy="1676261"/>
          </a:xfrm>
          <a:prstGeom prst="flowChartPreparation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Works Groups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updates and technical guidance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11759" y="4331027"/>
            <a:ext cx="337114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Straight Arrow Connector 7"/>
          <p:cNvCxnSpPr/>
          <p:nvPr/>
        </p:nvCxnSpPr>
        <p:spPr>
          <a:xfrm>
            <a:off x="7218311" y="4331027"/>
            <a:ext cx="337114" cy="0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headEnd type="triangle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Rectangle 8"/>
          <p:cNvSpPr/>
          <p:nvPr/>
        </p:nvSpPr>
        <p:spPr>
          <a:xfrm>
            <a:off x="3052043" y="1345402"/>
            <a:ext cx="5864606" cy="108352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Consortium Manager (TRC Inc.)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 consortium operations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Purchasing and project management</a:t>
            </a:r>
          </a:p>
        </p:txBody>
      </p:sp>
      <p:sp>
        <p:nvSpPr>
          <p:cNvPr id="10" name="Left Brace 9"/>
          <p:cNvSpPr/>
          <p:nvPr/>
        </p:nvSpPr>
        <p:spPr>
          <a:xfrm rot="5400000">
            <a:off x="5677071" y="-354844"/>
            <a:ext cx="614552" cy="6261938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Annual Timeline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898" y="2175964"/>
            <a:ext cx="1344830" cy="85953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199" y="3499272"/>
            <a:ext cx="11773602" cy="401055"/>
            <a:chOff x="48988" y="3042084"/>
            <a:chExt cx="9345709" cy="401055"/>
          </a:xfrm>
        </p:grpSpPr>
        <p:grpSp>
          <p:nvGrpSpPr>
            <p:cNvPr id="6" name="Group 5"/>
            <p:cNvGrpSpPr/>
            <p:nvPr/>
          </p:nvGrpSpPr>
          <p:grpSpPr>
            <a:xfrm>
              <a:off x="48988" y="3042086"/>
              <a:ext cx="8000998" cy="401053"/>
              <a:chOff x="115055" y="3757191"/>
              <a:chExt cx="8729599" cy="40105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7496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Aug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30648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Sep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5055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Jun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846575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Jul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792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Dec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22944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Jan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03800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Oct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69528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Nov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381614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Apr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113134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May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2170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Feb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653221" y="3757191"/>
                <a:ext cx="731520" cy="401053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F7964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8053767" y="3042085"/>
              <a:ext cx="670465" cy="401053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724232" y="3042084"/>
              <a:ext cx="670465" cy="401053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Jul</a:t>
              </a:r>
            </a:p>
          </p:txBody>
        </p:sp>
      </p:grpSp>
      <p:sp>
        <p:nvSpPr>
          <p:cNvPr id="21" name="Left Brace 20"/>
          <p:cNvSpPr/>
          <p:nvPr/>
        </p:nvSpPr>
        <p:spPr>
          <a:xfrm rot="5400000">
            <a:off x="858327" y="2462727"/>
            <a:ext cx="424897" cy="1648194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3186" y="2182303"/>
            <a:ext cx="10280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Award &amp; Kickoff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17195" y="3074375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" name="Rectangle 23"/>
          <p:cNvSpPr/>
          <p:nvPr/>
        </p:nvSpPr>
        <p:spPr>
          <a:xfrm>
            <a:off x="4260714" y="2182303"/>
            <a:ext cx="11808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Status Meetings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508179" y="2180103"/>
            <a:ext cx="125995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 Review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508178" y="1118882"/>
            <a:ext cx="1255149" cy="104423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Planning (New FY) 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851123" y="3060840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traight Arrow Connector 29"/>
          <p:cNvCxnSpPr/>
          <p:nvPr/>
        </p:nvCxnSpPr>
        <p:spPr>
          <a:xfrm>
            <a:off x="7336111" y="3060840"/>
            <a:ext cx="0" cy="438432"/>
          </a:xfrm>
          <a:prstGeom prst="straightConnector1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1" name="Left Brace 30"/>
          <p:cNvSpPr/>
          <p:nvPr/>
        </p:nvSpPr>
        <p:spPr>
          <a:xfrm rot="5400000" flipH="1">
            <a:off x="6708628" y="-847576"/>
            <a:ext cx="460417" cy="10087930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49048" y="4426598"/>
            <a:ext cx="1179576" cy="85953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/>
              </a:rPr>
              <a:t>Project Execution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Left Brace 63"/>
          <p:cNvSpPr/>
          <p:nvPr/>
        </p:nvSpPr>
        <p:spPr>
          <a:xfrm rot="5400000">
            <a:off x="10946256" y="2455959"/>
            <a:ext cx="424897" cy="1648194"/>
          </a:xfrm>
          <a:prstGeom prst="leftBrace">
            <a:avLst/>
          </a:prstGeom>
          <a:noFill/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745702" y="2184631"/>
            <a:ext cx="1180817" cy="86127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Status Meetings</a:t>
            </a:r>
          </a:p>
        </p:txBody>
      </p:sp>
    </p:spTree>
    <p:extLst>
      <p:ext uri="{BB962C8B-B14F-4D97-AF65-F5344CB8AC3E}">
        <p14:creationId xmlns:p14="http://schemas.microsoft.com/office/powerpoint/2010/main" val="10618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0984" y="194103"/>
            <a:ext cx="10417056" cy="1353922"/>
            <a:chOff x="522565" y="798089"/>
            <a:chExt cx="8083950" cy="1353922"/>
          </a:xfrm>
        </p:grpSpPr>
        <p:grpSp>
          <p:nvGrpSpPr>
            <p:cNvPr id="14" name="Group 13"/>
            <p:cNvGrpSpPr/>
            <p:nvPr/>
          </p:nvGrpSpPr>
          <p:grpSpPr>
            <a:xfrm>
              <a:off x="522890" y="1216261"/>
              <a:ext cx="8083296" cy="935750"/>
              <a:chOff x="3167398" y="503518"/>
              <a:chExt cx="1347820" cy="143254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167398" y="503518"/>
                <a:ext cx="1347820" cy="1432546"/>
              </a:xfrm>
              <a:prstGeom prst="rect">
                <a:avLst/>
              </a:prstGeom>
              <a:solidFill>
                <a:sysClr val="window" lastClr="FFFFFF">
                  <a:alpha val="90000"/>
                  <a:tint val="4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F79646">
                    <a:alpha val="9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167398" y="503518"/>
                <a:ext cx="1347820" cy="8374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Participation in RCCADS Steering Committee meetings and discussions</a:t>
                </a:r>
              </a:p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Access to RCCADS deliverables and right to use internally</a:t>
                </a:r>
              </a:p>
              <a:p>
                <a:pPr marL="57150" marR="0" lvl="1" indent="-5715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Char char="••"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Options to nonexclusive, perpetual, nontransferable, royalty-free licenses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22565" y="798089"/>
              <a:ext cx="8083950" cy="513159"/>
              <a:chOff x="3167398" y="72286"/>
              <a:chExt cx="1347929" cy="51315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167398" y="127427"/>
                <a:ext cx="1347820" cy="366477"/>
              </a:xfrm>
              <a:prstGeom prst="rect">
                <a:avLst/>
              </a:prstGeom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rgbClr val="F79646">
                    <a:shade val="80000"/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167507" y="72286"/>
                <a:ext cx="1347820" cy="51315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71120" tIns="40640" rIns="71120" bIns="40640" numCol="1" spcCol="1270" anchor="ctr" anchorCtr="0">
                <a:noAutofit/>
              </a:bodyPr>
              <a:lstStyle/>
              <a:p>
                <a:pPr marL="0" marR="0" lvl="0" indent="0" algn="ctr" defTabSz="4445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All Membership Levels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363796" y="4420363"/>
            <a:ext cx="3170590" cy="425369"/>
            <a:chOff x="7236851" y="-212684"/>
            <a:chExt cx="3170590" cy="425369"/>
          </a:xfrm>
        </p:grpSpPr>
        <p:sp>
          <p:nvSpPr>
            <p:cNvPr id="22" name="Rectangle 21"/>
            <p:cNvSpPr/>
            <p:nvPr/>
          </p:nvSpPr>
          <p:spPr>
            <a:xfrm>
              <a:off x="7236851" y="-212684"/>
              <a:ext cx="3170590" cy="425369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36851" y="-212684"/>
              <a:ext cx="3170590" cy="42536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Non-Voting Government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63796" y="4845731"/>
            <a:ext cx="3170590" cy="1058861"/>
            <a:chOff x="7236851" y="212684"/>
            <a:chExt cx="3170590" cy="3827588"/>
          </a:xfrm>
        </p:grpSpPr>
        <p:sp>
          <p:nvSpPr>
            <p:cNvPr id="20" name="Rectangle 19"/>
            <p:cNvSpPr/>
            <p:nvPr/>
          </p:nvSpPr>
          <p:spPr>
            <a:xfrm>
              <a:off x="7236851" y="212684"/>
              <a:ext cx="3170590" cy="3827588"/>
            </a:xfrm>
            <a:prstGeom prst="rect">
              <a:avLst/>
            </a:pr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6851" y="212684"/>
              <a:ext cx="3170590" cy="382758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No approval required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No voting rights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63796" y="1652528"/>
            <a:ext cx="3170590" cy="425369"/>
            <a:chOff x="3622811" y="-212684"/>
            <a:chExt cx="3170590" cy="425369"/>
          </a:xfrm>
        </p:grpSpPr>
        <p:sp>
          <p:nvSpPr>
            <p:cNvPr id="28" name="Rectangle 27"/>
            <p:cNvSpPr/>
            <p:nvPr/>
          </p:nvSpPr>
          <p:spPr>
            <a:xfrm>
              <a:off x="3622811" y="-212684"/>
              <a:ext cx="3170590" cy="425369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22811" y="-212684"/>
              <a:ext cx="3170590" cy="42536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Introductory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63796" y="2077896"/>
            <a:ext cx="3170590" cy="2068435"/>
            <a:chOff x="3622811" y="212684"/>
            <a:chExt cx="3170590" cy="3827588"/>
          </a:xfrm>
        </p:grpSpPr>
        <p:sp>
          <p:nvSpPr>
            <p:cNvPr id="26" name="Rectangle 25"/>
            <p:cNvSpPr/>
            <p:nvPr/>
          </p:nvSpPr>
          <p:spPr>
            <a:xfrm>
              <a:off x="3622811" y="212684"/>
              <a:ext cx="3170590" cy="3827588"/>
            </a:xfrm>
            <a:prstGeom prst="rect">
              <a:avLst/>
            </a:pr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22811" y="212684"/>
              <a:ext cx="3170590" cy="382758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rPr>
                <a:t>Approval required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solidFill>
                    <a:schemeClr val="tx1"/>
                  </a:solidFill>
                  <a:latin typeface="Calibri"/>
                </a:rPr>
                <a:t>No voting rights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solidFill>
                    <a:schemeClr val="tx1"/>
                  </a:solidFill>
                  <a:latin typeface="Calibri"/>
                </a:rPr>
                <a:t>Limited to 1 year of membership</a:t>
              </a:r>
              <a:endParaRPr lang="en-US" sz="1800" kern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0984" y="1683514"/>
            <a:ext cx="3170590" cy="425369"/>
            <a:chOff x="8771" y="-212684"/>
            <a:chExt cx="3170590" cy="425369"/>
          </a:xfrm>
        </p:grpSpPr>
        <p:sp>
          <p:nvSpPr>
            <p:cNvPr id="34" name="Rectangle 33"/>
            <p:cNvSpPr/>
            <p:nvPr/>
          </p:nvSpPr>
          <p:spPr>
            <a:xfrm>
              <a:off x="8771" y="-212684"/>
              <a:ext cx="3170590" cy="425369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71" y="-212684"/>
              <a:ext cx="3170590" cy="42536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Strategic Direction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0984" y="2108882"/>
            <a:ext cx="3170590" cy="3827588"/>
            <a:chOff x="8771" y="212684"/>
            <a:chExt cx="3170590" cy="3827588"/>
          </a:xfrm>
        </p:grpSpPr>
        <p:sp>
          <p:nvSpPr>
            <p:cNvPr id="32" name="Rectangle 31"/>
            <p:cNvSpPr/>
            <p:nvPr/>
          </p:nvSpPr>
          <p:spPr>
            <a:xfrm>
              <a:off x="8771" y="212684"/>
              <a:ext cx="3170590" cy="3827588"/>
            </a:xfrm>
            <a:prstGeom prst="rect">
              <a:avLst/>
            </a:pr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71" y="212684"/>
              <a:ext cx="3170590" cy="382758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No approval required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Full voting rights: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Project selection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Work group selection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Superseding P&amp;Ps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Amendments to governance documents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latin typeface="Calibri"/>
                </a:rPr>
                <a:t>Introductory</a:t>
              </a:r>
              <a:r>
                <a:rPr lang="en-US" sz="1800" kern="1200" dirty="0">
                  <a:latin typeface="Calibri"/>
                  <a:ea typeface="+mn-ea"/>
                  <a:cs typeface="+mn-cs"/>
                </a:rPr>
                <a:t> member and in-kind contribution approval</a:t>
              </a:r>
              <a:endParaRPr lang="en-US" sz="1800" kern="1200" dirty="0">
                <a:latin typeface="Calibri"/>
                <a:cs typeface="Calibri"/>
              </a:endParaRP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Consortium manager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Research agenda</a:t>
              </a:r>
            </a:p>
            <a:p>
              <a:pPr marL="342900" lvl="2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All other decisions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986608" y="1683514"/>
            <a:ext cx="3170590" cy="425369"/>
            <a:chOff x="7236851" y="-212684"/>
            <a:chExt cx="3170590" cy="425369"/>
          </a:xfrm>
        </p:grpSpPr>
        <p:sp>
          <p:nvSpPr>
            <p:cNvPr id="37" name="Rectangle 36"/>
            <p:cNvSpPr/>
            <p:nvPr/>
          </p:nvSpPr>
          <p:spPr>
            <a:xfrm>
              <a:off x="7236851" y="-212684"/>
              <a:ext cx="3170590" cy="425369"/>
            </a:xfrm>
            <a:prstGeom prst="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6851" y="-212684"/>
              <a:ext cx="3170590" cy="425369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Tool Developer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86608" y="2108882"/>
            <a:ext cx="3170590" cy="3826696"/>
            <a:chOff x="7236851" y="212684"/>
            <a:chExt cx="3170590" cy="3827588"/>
          </a:xfrm>
        </p:grpSpPr>
        <p:sp>
          <p:nvSpPr>
            <p:cNvPr id="40" name="Rectangle 39"/>
            <p:cNvSpPr/>
            <p:nvPr/>
          </p:nvSpPr>
          <p:spPr>
            <a:xfrm>
              <a:off x="7236851" y="212684"/>
              <a:ext cx="3170590" cy="3827588"/>
            </a:xfrm>
            <a:prstGeom prst="rect">
              <a:avLst/>
            </a:prstGeom>
            <a:solidFill>
              <a:sysClr val="window" lastClr="FFFFFF">
                <a:alpha val="90000"/>
                <a:tint val="40000"/>
                <a:hueOff val="0"/>
                <a:satOff val="0"/>
                <a:lumOff val="0"/>
                <a:alphaOff val="0"/>
              </a:sys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36851" y="212684"/>
              <a:ext cx="3170590" cy="382758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Approval required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No voting rights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MOU: 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rPr>
                <a:t>Willing to provide tools for use in RCCADS projects (good faith effort) 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dirty="0"/>
                <a:t>Pre-competitive collaboration </a:t>
              </a: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dirty="0"/>
                <a:t>No prototype or proprietary tools, unless all members approve</a:t>
              </a:r>
              <a:endParaRPr lang="en-US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endParaRP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marL="62865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41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Becoming an RCCADS R&amp;DI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Notify RCCADS of interest by submitting brief application letter, addressing the following: </a:t>
            </a:r>
          </a:p>
          <a:p>
            <a:pPr lvl="1"/>
            <a:r>
              <a:rPr lang="en-US" dirty="0"/>
              <a:t>Research organization with structure to accept outside funding for research</a:t>
            </a:r>
          </a:p>
          <a:p>
            <a:pPr lvl="1"/>
            <a:r>
              <a:rPr lang="en-US" dirty="0"/>
              <a:t>Proven track record for successful research (provide examples of completed research) </a:t>
            </a:r>
          </a:p>
          <a:p>
            <a:pPr lvl="1"/>
            <a:r>
              <a:rPr lang="en-US" dirty="0"/>
              <a:t>Summarize areas of current or previous research experience that overlap with the goals and scope of RCCADS</a:t>
            </a:r>
          </a:p>
          <a:p>
            <a:pPr lvl="1"/>
            <a:r>
              <a:rPr lang="en-US" dirty="0"/>
              <a:t>Identify researchers who are qualified to serve as principal investigators (PIs) on RCCADS Projects and provide CV and/or other evidence of relevant experience and qualifications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TRC will review application letter and add organization to qualified R&amp;DI pool</a:t>
            </a:r>
          </a:p>
          <a:p>
            <a:pPr lvl="1"/>
            <a:r>
              <a:rPr lang="en-US" dirty="0"/>
              <a:t>This process only needs to happen once (not annually)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R&amp;DI will receive RFPs for RCCADS projects in June, with proposals due in July </a:t>
            </a:r>
          </a:p>
          <a:p>
            <a:pPr lvl="1"/>
            <a:r>
              <a:rPr lang="en-US" dirty="0"/>
              <a:t>Will receive specific RFPs for topics selected by RCCADS members and a general RFP to propose other projects that may be of interest to RCCADS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Projects will selected by RCCADS members and will be awarded in August</a:t>
            </a:r>
          </a:p>
        </p:txBody>
      </p:sp>
    </p:spTree>
    <p:extLst>
      <p:ext uri="{BB962C8B-B14F-4D97-AF65-F5344CB8AC3E}">
        <p14:creationId xmlns:p14="http://schemas.microsoft.com/office/powerpoint/2010/main" val="96161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Becoming an RCCADS 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Make a membership commitment (including selection of membership level) </a:t>
            </a:r>
          </a:p>
          <a:p>
            <a:pPr lvl="1"/>
            <a:r>
              <a:rPr lang="en-US" dirty="0"/>
              <a:t>To participate in the full research planning process, must make a membership commitment by June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a primary point-of-contact and voting representative </a:t>
            </a:r>
          </a:p>
          <a:p>
            <a:pPr lvl="1"/>
            <a:r>
              <a:rPr lang="en-US" dirty="0"/>
              <a:t>Multiple representatives from each member are allowed to participate meetings and other activities, but each member is only allowed one vote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and sign membership agreement </a:t>
            </a:r>
          </a:p>
          <a:p>
            <a:pPr lvl="1"/>
            <a:r>
              <a:rPr lang="en-US" dirty="0"/>
              <a:t>All members sign equivalent agreement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Membership fee invoice </a:t>
            </a:r>
          </a:p>
        </p:txBody>
      </p:sp>
    </p:spTree>
    <p:extLst>
      <p:ext uri="{BB962C8B-B14F-4D97-AF65-F5344CB8AC3E}">
        <p14:creationId xmlns:p14="http://schemas.microsoft.com/office/powerpoint/2010/main" val="150760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/>
              <a:t>Other Ways to Connect with RCCADS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RCCADS public workshops and webinars (hosted at least annually)</a:t>
            </a:r>
          </a:p>
          <a:p>
            <a:r>
              <a:rPr lang="en-US" dirty="0"/>
              <a:t>Coordinate and collaborate on relevant research projects, for example:  </a:t>
            </a:r>
          </a:p>
          <a:p>
            <a:pPr lvl="1"/>
            <a:r>
              <a:rPr lang="en-US" dirty="0"/>
              <a:t>Partnering on a research project </a:t>
            </a:r>
          </a:p>
          <a:p>
            <a:pPr lvl="1"/>
            <a:r>
              <a:rPr lang="en-US" dirty="0"/>
              <a:t>Regular research update discussions, to prevent duplicating of efforts</a:t>
            </a:r>
          </a:p>
          <a:p>
            <a:r>
              <a:rPr lang="en-US" dirty="0"/>
              <a:t>Open to other suggestions (if approved by RCCADS members)</a:t>
            </a:r>
          </a:p>
        </p:txBody>
      </p:sp>
    </p:spTree>
    <p:extLst>
      <p:ext uri="{BB962C8B-B14F-4D97-AF65-F5344CB8AC3E}">
        <p14:creationId xmlns:p14="http://schemas.microsoft.com/office/powerpoint/2010/main" val="130128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9bb89b-6ed5-4fbf-8203-24d5a4279db3">
      <Terms xmlns="http://schemas.microsoft.com/office/infopath/2007/PartnerControls"/>
    </lcf76f155ced4ddcb4097134ff3c332f>
    <TaxCatchAll xmlns="484c8c59-755d-4516-b8d2-1621b38262b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E6B2136C8CBC44A0913704ED17BB38" ma:contentTypeVersion="16" ma:contentTypeDescription="Create a new document." ma:contentTypeScope="" ma:versionID="c3940d43a09271122b887dc69d55b208">
  <xsd:schema xmlns:xsd="http://www.w3.org/2001/XMLSchema" xmlns:xs="http://www.w3.org/2001/XMLSchema" xmlns:p="http://schemas.microsoft.com/office/2006/metadata/properties" xmlns:ns2="5b9bb89b-6ed5-4fbf-8203-24d5a4279db3" xmlns:ns3="484c8c59-755d-4516-b8d2-1621b38262b4" xmlns:ns4="69e76fea-f752-47e1-a05c-9f22ee237d40" targetNamespace="http://schemas.microsoft.com/office/2006/metadata/properties" ma:root="true" ma:fieldsID="dfe1b9f6c7820be483b7d3e2a879ee4b" ns2:_="" ns3:_="" ns4:_="">
    <xsd:import namespace="5b9bb89b-6ed5-4fbf-8203-24d5a4279db3"/>
    <xsd:import namespace="484c8c59-755d-4516-b8d2-1621b38262b4"/>
    <xsd:import namespace="69e76fea-f752-47e1-a05c-9f22ee237d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bb89b-6ed5-4fbf-8203-24d5a4279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919d0b9-6251-4a88-bacc-4a10848cc6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c8c59-755d-4516-b8d2-1621b38262b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dd47ed5-3c72-4a35-9e04-a8b4d907b399}" ma:internalName="TaxCatchAll" ma:showField="CatchAllData" ma:web="69e76fea-f752-47e1-a05c-9f22ee237d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76fea-f752-47e1-a05c-9f22ee237d40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DA5082-713E-4C4C-98D6-60773A24269C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69e76fea-f752-47e1-a05c-9f22ee237d4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84c8c59-755d-4516-b8d2-1621b38262b4"/>
    <ds:schemaRef ds:uri="5b9bb89b-6ed5-4fbf-8203-24d5a4279db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4117E3-6D28-42AC-A7CB-9F9C87A95F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1B9273-DAA1-45E9-9C0C-785F47F7D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9bb89b-6ed5-4fbf-8203-24d5a4279db3"/>
    <ds:schemaRef ds:uri="484c8c59-755d-4516-b8d2-1621b38262b4"/>
    <ds:schemaRef ds:uri="69e76fea-f752-47e1-a05c-9f22ee237d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4015</TotalTime>
  <Words>717</Words>
  <Application>Microsoft Office PowerPoint</Application>
  <PresentationFormat>Widescreen</PresentationFormat>
  <Paragraphs>127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Verdana</vt:lpstr>
      <vt:lpstr>Wingdings</vt:lpstr>
      <vt:lpstr>Office Theme</vt:lpstr>
      <vt:lpstr>Research Consortium for Crashworthiness in Automated Driving Systems (RCCADS)</vt:lpstr>
      <vt:lpstr>Mission</vt:lpstr>
      <vt:lpstr>Research Objectives</vt:lpstr>
      <vt:lpstr>Structure</vt:lpstr>
      <vt:lpstr>Annual Timeline</vt:lpstr>
      <vt:lpstr>PowerPoint Presentation</vt:lpstr>
      <vt:lpstr>Becoming an RCCADS R&amp;DI</vt:lpstr>
      <vt:lpstr>Becoming an RCCADS Member</vt:lpstr>
      <vt:lpstr>Other Ways to Connect with RCCADS</vt:lpstr>
      <vt:lpstr>For more details, please contact:</vt:lpstr>
      <vt:lpstr>Research Consortium for Crashworthiness in Automated Driving Systems (RCCADS)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Kender</dc:creator>
  <cp:lastModifiedBy>Avery Kelly</cp:lastModifiedBy>
  <cp:revision>573</cp:revision>
  <dcterms:created xsi:type="dcterms:W3CDTF">2019-09-18T10:03:33Z</dcterms:created>
  <dcterms:modified xsi:type="dcterms:W3CDTF">2024-10-22T13:35:05Z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0x010100B0E6B2136C8CBC44A0913704ED17BB38</vt:lpwstr>
  </property>
  <property fmtid="{D5CDD505-2E9C-101B-9397-08002B2CF9AE}" pid="3" name="MediaServiceImageTags">
    <vt:lpwstr/>
  </property>
</Properties>
</file>